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12192000"/>
  <p:notesSz cx="10020300" cy="6888150"/>
  <p:embeddedFontLst>
    <p:embeddedFont>
      <p:font typeface="Inter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4" roundtripDataSignature="AMtx7mgEy8uUTKPw6r4Wcrsr5BxONs5o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Inter-bold.fntdata"/><Relationship Id="rId10" Type="http://schemas.openxmlformats.org/officeDocument/2006/relationships/slide" Target="slides/slide5.xml"/><Relationship Id="rId32" Type="http://schemas.openxmlformats.org/officeDocument/2006/relationships/font" Target="fonts/Inter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670375" y="516600"/>
            <a:ext cx="6680525" cy="2583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p10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p11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p12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p13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p15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16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17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7" name="Google Shape;337;p18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9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p19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0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p20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2" name="Google Shape;382;p21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2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9" name="Google Shape;399;p22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0" name="Google Shape;410;p23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1" name="Google Shape;421;p24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5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9" name="Google Shape;439;p25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6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4" name="Google Shape;454;p26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7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8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/>
          <p:nvPr>
            <p:ph idx="1" type="body"/>
          </p:nvPr>
        </p:nvSpPr>
        <p:spPr>
          <a:xfrm>
            <a:off x="1002025" y="3271850"/>
            <a:ext cx="8016225" cy="3099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9:notes"/>
          <p:cNvSpPr/>
          <p:nvPr>
            <p:ph idx="2" type="sldImg"/>
          </p:nvPr>
        </p:nvSpPr>
        <p:spPr>
          <a:xfrm>
            <a:off x="2713038" y="515938"/>
            <a:ext cx="4594225" cy="2584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2.jpg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3.jpg"/><Relationship Id="rId5" Type="http://schemas.openxmlformats.org/officeDocument/2006/relationships/image" Target="../media/image42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41.jpg"/><Relationship Id="rId5" Type="http://schemas.openxmlformats.org/officeDocument/2006/relationships/image" Target="../media/image54.jpg"/><Relationship Id="rId6" Type="http://schemas.openxmlformats.org/officeDocument/2006/relationships/image" Target="../media/image45.jpg"/><Relationship Id="rId7" Type="http://schemas.openxmlformats.org/officeDocument/2006/relationships/image" Target="../media/image43.jpg"/><Relationship Id="rId8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Relationship Id="rId6" Type="http://schemas.openxmlformats.org/officeDocument/2006/relationships/image" Target="../media/image63.png"/><Relationship Id="rId7" Type="http://schemas.openxmlformats.org/officeDocument/2006/relationships/image" Target="../media/image59.png"/><Relationship Id="rId8" Type="http://schemas.openxmlformats.org/officeDocument/2006/relationships/image" Target="../media/image5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png"/><Relationship Id="rId4" Type="http://schemas.openxmlformats.org/officeDocument/2006/relationships/image" Target="../media/image61.jpg"/><Relationship Id="rId9" Type="http://schemas.openxmlformats.org/officeDocument/2006/relationships/hyperlink" Target="https://www.youtube.com/watch?v=Bcno9Cz_xzs" TargetMode="External"/><Relationship Id="rId5" Type="http://schemas.openxmlformats.org/officeDocument/2006/relationships/image" Target="../media/image60.jpg"/><Relationship Id="rId6" Type="http://schemas.openxmlformats.org/officeDocument/2006/relationships/image" Target="../media/image89.jpg"/><Relationship Id="rId7" Type="http://schemas.openxmlformats.org/officeDocument/2006/relationships/image" Target="../media/image62.jpg"/><Relationship Id="rId8" Type="http://schemas.openxmlformats.org/officeDocument/2006/relationships/image" Target="../media/image6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image" Target="../media/image69.png"/><Relationship Id="rId9" Type="http://schemas.openxmlformats.org/officeDocument/2006/relationships/hyperlink" Target="https://www.youtube.com/watch?v=_Pn53uSYwOM" TargetMode="External"/><Relationship Id="rId5" Type="http://schemas.openxmlformats.org/officeDocument/2006/relationships/image" Target="../media/image70.jpg"/><Relationship Id="rId6" Type="http://schemas.openxmlformats.org/officeDocument/2006/relationships/image" Target="../media/image68.png"/><Relationship Id="rId7" Type="http://schemas.openxmlformats.org/officeDocument/2006/relationships/image" Target="../media/image66.jpg"/><Relationship Id="rId8" Type="http://schemas.openxmlformats.org/officeDocument/2006/relationships/image" Target="../media/image7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Relationship Id="rId4" Type="http://schemas.openxmlformats.org/officeDocument/2006/relationships/image" Target="../media/image79.jpg"/><Relationship Id="rId5" Type="http://schemas.openxmlformats.org/officeDocument/2006/relationships/image" Target="../media/image71.jpg"/><Relationship Id="rId6" Type="http://schemas.openxmlformats.org/officeDocument/2006/relationships/image" Target="../media/image80.jpg"/><Relationship Id="rId7" Type="http://schemas.openxmlformats.org/officeDocument/2006/relationships/image" Target="../media/image76.jpg"/><Relationship Id="rId8" Type="http://schemas.openxmlformats.org/officeDocument/2006/relationships/image" Target="../media/image7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6.png"/><Relationship Id="rId1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3.jpg"/><Relationship Id="rId4" Type="http://schemas.openxmlformats.org/officeDocument/2006/relationships/hyperlink" Target="https://www.youtube.com/watch?v=QskFT7AaKH0" TargetMode="External"/><Relationship Id="rId9" Type="http://schemas.openxmlformats.org/officeDocument/2006/relationships/image" Target="../media/image81.jpg"/><Relationship Id="rId5" Type="http://schemas.openxmlformats.org/officeDocument/2006/relationships/hyperlink" Target="https://www.youtube.com/watch?v=S32jsMzsjJE" TargetMode="External"/><Relationship Id="rId6" Type="http://schemas.openxmlformats.org/officeDocument/2006/relationships/image" Target="../media/image74.jpg"/><Relationship Id="rId7" Type="http://schemas.openxmlformats.org/officeDocument/2006/relationships/hyperlink" Target="https://www.youtube.com/watch?v=43OOyCGbPJg" TargetMode="External"/><Relationship Id="rId8" Type="http://schemas.openxmlformats.org/officeDocument/2006/relationships/image" Target="../media/image8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5.png"/><Relationship Id="rId4" Type="http://schemas.openxmlformats.org/officeDocument/2006/relationships/image" Target="../media/image88.png"/><Relationship Id="rId5" Type="http://schemas.openxmlformats.org/officeDocument/2006/relationships/image" Target="../media/image87.png"/><Relationship Id="rId6" Type="http://schemas.openxmlformats.org/officeDocument/2006/relationships/image" Target="../media/image83.jpg"/><Relationship Id="rId7" Type="http://schemas.openxmlformats.org/officeDocument/2006/relationships/image" Target="../media/image9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1.png"/><Relationship Id="rId4" Type="http://schemas.openxmlformats.org/officeDocument/2006/relationships/image" Target="../media/image95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0.png"/><Relationship Id="rId4" Type="http://schemas.openxmlformats.org/officeDocument/2006/relationships/hyperlink" Target="https://pickerwheel.com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1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youtube.com/watch?v=2phs0pQIgWU" TargetMode="External"/><Relationship Id="rId4" Type="http://schemas.openxmlformats.org/officeDocument/2006/relationships/hyperlink" Target="https://www.youtube.com/watch?v=-h12TXJXWl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20.png"/><Relationship Id="rId8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jpg"/><Relationship Id="rId5" Type="http://schemas.openxmlformats.org/officeDocument/2006/relationships/image" Target="../media/image8.jpg"/><Relationship Id="rId6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Relationship Id="rId5" Type="http://schemas.openxmlformats.org/officeDocument/2006/relationships/image" Target="../media/image16.jpg"/><Relationship Id="rId6" Type="http://schemas.openxmlformats.org/officeDocument/2006/relationships/image" Target="../media/image6.jpg"/><Relationship Id="rId7" Type="http://schemas.openxmlformats.org/officeDocument/2006/relationships/image" Target="../media/image21.jpg"/><Relationship Id="rId8" Type="http://schemas.openxmlformats.org/officeDocument/2006/relationships/hyperlink" Target="https://www.youtube.com/watch?v=0wpTPyUCA3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9.jpg"/><Relationship Id="rId7" Type="http://schemas.openxmlformats.org/officeDocument/2006/relationships/image" Target="../media/image27.jpg"/><Relationship Id="rId8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38.jpg"/><Relationship Id="rId5" Type="http://schemas.openxmlformats.org/officeDocument/2006/relationships/image" Target="../media/image72.jpg"/><Relationship Id="rId6" Type="http://schemas.openxmlformats.org/officeDocument/2006/relationships/image" Target="../media/image53.jpg"/><Relationship Id="rId7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327" y="1394964"/>
            <a:ext cx="2156208" cy="215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81" y="3828338"/>
            <a:ext cx="2508454" cy="250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6892" y="2686150"/>
            <a:ext cx="2113657" cy="211365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5751328" y="3675174"/>
            <a:ext cx="510892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L.1_Cultural Heritage Classification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627" y="921483"/>
            <a:ext cx="724437" cy="72443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0"/>
          <p:cNvSpPr txBox="1"/>
          <p:nvPr/>
        </p:nvSpPr>
        <p:spPr>
          <a:xfrm rot="-5400000">
            <a:off x="-1663657" y="3567725"/>
            <a:ext cx="50849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TANGIBLE IMMOVABLE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" name="Google Shape;197;p10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198" name="Google Shape;198;p10"/>
          <p:cNvSpPr txBox="1"/>
          <p:nvPr/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Italy</a:t>
            </a:r>
            <a:endParaRPr b="0" i="0" sz="4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0"/>
          <p:cNvPicPr preferRelativeResize="0"/>
          <p:nvPr/>
        </p:nvPicPr>
        <p:blipFill rotWithShape="1">
          <a:blip r:embed="rId4">
            <a:alphaModFix/>
          </a:blip>
          <a:srcRect b="33356" l="40742" r="40825" t="41671"/>
          <a:stretch/>
        </p:blipFill>
        <p:spPr>
          <a:xfrm>
            <a:off x="1739317" y="1764693"/>
            <a:ext cx="2694138" cy="205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/>
          <p:cNvPicPr preferRelativeResize="0"/>
          <p:nvPr/>
        </p:nvPicPr>
        <p:blipFill rotWithShape="1">
          <a:blip r:embed="rId5">
            <a:alphaModFix/>
          </a:blip>
          <a:srcRect b="34212" l="40432" r="40359" t="42652"/>
          <a:stretch/>
        </p:blipFill>
        <p:spPr>
          <a:xfrm>
            <a:off x="4937822" y="1764693"/>
            <a:ext cx="3030551" cy="205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"/>
          <p:cNvPicPr preferRelativeResize="0"/>
          <p:nvPr/>
        </p:nvPicPr>
        <p:blipFill rotWithShape="1">
          <a:blip r:embed="rId6">
            <a:alphaModFix/>
          </a:blip>
          <a:srcRect b="34457" l="39951" r="39978" t="43940"/>
          <a:stretch/>
        </p:blipFill>
        <p:spPr>
          <a:xfrm>
            <a:off x="6453097" y="4216076"/>
            <a:ext cx="2686273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 rotWithShape="1">
          <a:blip r:embed="rId7">
            <a:alphaModFix/>
          </a:blip>
          <a:srcRect b="21681" l="23619" r="24011" t="29599"/>
          <a:stretch/>
        </p:blipFill>
        <p:spPr>
          <a:xfrm>
            <a:off x="2905189" y="4194437"/>
            <a:ext cx="3190811" cy="166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8">
            <a:alphaModFix/>
          </a:blip>
          <a:srcRect b="33569" l="40622" r="40687" t="41611"/>
          <a:stretch/>
        </p:blipFill>
        <p:spPr>
          <a:xfrm>
            <a:off x="8472740" y="1764692"/>
            <a:ext cx="2748762" cy="205207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0"/>
          <p:cNvSpPr txBox="1"/>
          <p:nvPr/>
        </p:nvSpPr>
        <p:spPr>
          <a:xfrm>
            <a:off x="1285721" y="3763550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Pisa Tower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0"/>
          <p:cNvSpPr txBox="1"/>
          <p:nvPr/>
        </p:nvSpPr>
        <p:spPr>
          <a:xfrm>
            <a:off x="4666230" y="3763550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Colosseum of Rome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0"/>
          <p:cNvSpPr txBox="1"/>
          <p:nvPr/>
        </p:nvSpPr>
        <p:spPr>
          <a:xfrm>
            <a:off x="8102157" y="3763550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Milan Cathedral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 txBox="1"/>
          <p:nvPr/>
        </p:nvSpPr>
        <p:spPr>
          <a:xfrm>
            <a:off x="1040077" y="5101174"/>
            <a:ext cx="182354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Nuraghe </a:t>
            </a:r>
            <a:endParaRPr b="0" i="1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Barumini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9189149" y="5432428"/>
            <a:ext cx="203235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Segesta Temple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443" y="869231"/>
            <a:ext cx="740979" cy="740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11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215" name="Google Shape;215;p11"/>
          <p:cNvSpPr txBox="1"/>
          <p:nvPr/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Italy</a:t>
            </a:r>
            <a:endParaRPr b="0" i="0" sz="4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 rot="-5400000">
            <a:off x="-1584663" y="3214762"/>
            <a:ext cx="50849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TANGIBLE MOVABLE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3913" y="1769967"/>
            <a:ext cx="2461916" cy="376533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1"/>
          <p:cNvSpPr txBox="1"/>
          <p:nvPr/>
        </p:nvSpPr>
        <p:spPr>
          <a:xfrm>
            <a:off x="4700020" y="5469151"/>
            <a:ext cx="3000000" cy="631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 Kiss, Francesco Hayez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1"/>
          <p:cNvPicPr preferRelativeResize="0"/>
          <p:nvPr/>
        </p:nvPicPr>
        <p:blipFill rotWithShape="1">
          <a:blip r:embed="rId5">
            <a:alphaModFix/>
          </a:blip>
          <a:srcRect b="0" l="1685" r="49272" t="1795"/>
          <a:stretch/>
        </p:blipFill>
        <p:spPr>
          <a:xfrm>
            <a:off x="7557040" y="3265714"/>
            <a:ext cx="2475236" cy="2233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 txBox="1"/>
          <p:nvPr/>
        </p:nvSpPr>
        <p:spPr>
          <a:xfrm>
            <a:off x="8273549" y="5462286"/>
            <a:ext cx="26088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Galileo Galilei's Telescope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88579" y="2038408"/>
            <a:ext cx="3379363" cy="334459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/>
          <p:nvPr/>
        </p:nvSpPr>
        <p:spPr>
          <a:xfrm>
            <a:off x="1397725" y="5465500"/>
            <a:ext cx="3461657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Vitruvian Man, Leonardo da Vinci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1"/>
          <p:cNvPicPr preferRelativeResize="0"/>
          <p:nvPr/>
        </p:nvPicPr>
        <p:blipFill rotWithShape="1">
          <a:blip r:embed="rId7">
            <a:alphaModFix/>
          </a:blip>
          <a:srcRect b="0" l="51426" r="1624" t="2017"/>
          <a:stretch/>
        </p:blipFill>
        <p:spPr>
          <a:xfrm>
            <a:off x="9298453" y="1985554"/>
            <a:ext cx="2236049" cy="210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629" y="830043"/>
            <a:ext cx="776688" cy="776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12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230" name="Google Shape;230;p12"/>
          <p:cNvSpPr txBox="1"/>
          <p:nvPr/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Italy</a:t>
            </a:r>
            <a:endParaRPr b="0" i="0" sz="4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 rot="-5400000">
            <a:off x="-540973" y="3464088"/>
            <a:ext cx="27363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INTANGIBLE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6153" y="1751637"/>
            <a:ext cx="3000000" cy="1772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2"/>
          <p:cNvSpPr txBox="1"/>
          <p:nvPr/>
        </p:nvSpPr>
        <p:spPr>
          <a:xfrm>
            <a:off x="2360795" y="3458885"/>
            <a:ext cx="7290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Pizza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76057" y="1894114"/>
            <a:ext cx="3626209" cy="352697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2"/>
          <p:cNvSpPr txBox="1"/>
          <p:nvPr/>
        </p:nvSpPr>
        <p:spPr>
          <a:xfrm>
            <a:off x="5459298" y="5432935"/>
            <a:ext cx="16791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Pasta al pesto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0975" y="3907536"/>
            <a:ext cx="2934176" cy="17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2"/>
          <p:cNvSpPr txBox="1"/>
          <p:nvPr/>
        </p:nvSpPr>
        <p:spPr>
          <a:xfrm>
            <a:off x="1397727" y="5630859"/>
            <a:ext cx="257684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Opera Teatro-alla-scala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10631" y="4145498"/>
            <a:ext cx="2999999" cy="16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2"/>
          <p:cNvSpPr txBox="1"/>
          <p:nvPr/>
        </p:nvSpPr>
        <p:spPr>
          <a:xfrm>
            <a:off x="7850774" y="5359820"/>
            <a:ext cx="2142308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Ferrari brand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pload.wikimedia.org/wikipedia/el/thumb/5/59/Lo..." id="240" name="Google Shape;240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8">
            <a:alphaModFix/>
          </a:blip>
          <a:srcRect b="48571" l="39254" r="39058" t="22500"/>
          <a:stretch/>
        </p:blipFill>
        <p:spPr>
          <a:xfrm>
            <a:off x="8229601" y="1763485"/>
            <a:ext cx="2991394" cy="224354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8098970" y="3565753"/>
            <a:ext cx="1175657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Farinata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691" y="830043"/>
            <a:ext cx="763626" cy="763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13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249" name="Google Shape;249;p13"/>
          <p:cNvSpPr txBox="1"/>
          <p:nvPr/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Italy</a:t>
            </a:r>
            <a:endParaRPr b="0" i="0" sz="4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3"/>
          <p:cNvSpPr txBox="1"/>
          <p:nvPr/>
        </p:nvSpPr>
        <p:spPr>
          <a:xfrm rot="-5400000">
            <a:off x="-580162" y="3398774"/>
            <a:ext cx="27363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NATURAL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0975" y="1869203"/>
            <a:ext cx="3172651" cy="194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/>
          <p:nvPr/>
        </p:nvSpPr>
        <p:spPr>
          <a:xfrm>
            <a:off x="927466" y="3777838"/>
            <a:ext cx="3801286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National Park of Gran Paradiso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2629" y="1930017"/>
            <a:ext cx="3325550" cy="190511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3"/>
          <p:cNvSpPr txBox="1"/>
          <p:nvPr/>
        </p:nvSpPr>
        <p:spPr>
          <a:xfrm>
            <a:off x="5452735" y="3798818"/>
            <a:ext cx="198003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Portovenere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8956" y="1930052"/>
            <a:ext cx="2865642" cy="191042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 txBox="1"/>
          <p:nvPr/>
        </p:nvSpPr>
        <p:spPr>
          <a:xfrm>
            <a:off x="8927016" y="3816143"/>
            <a:ext cx="1771464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Volcano Etna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55936" y="4239225"/>
            <a:ext cx="2975337" cy="16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3"/>
          <p:cNvSpPr txBox="1"/>
          <p:nvPr/>
        </p:nvSpPr>
        <p:spPr>
          <a:xfrm>
            <a:off x="9322232" y="5383005"/>
            <a:ext cx="16428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Val d‘ Orcia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55225" y="4230325"/>
            <a:ext cx="3048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3"/>
          <p:cNvSpPr txBox="1"/>
          <p:nvPr/>
        </p:nvSpPr>
        <p:spPr>
          <a:xfrm>
            <a:off x="1641348" y="5370701"/>
            <a:ext cx="11355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Dolomiti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Google Shape;265;p14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266" name="Google Shape;266;p14"/>
          <p:cNvSpPr txBox="1"/>
          <p:nvPr/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Portugal</a:t>
            </a:r>
            <a:endParaRPr b="0" i="0" sz="4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9545" y="843898"/>
            <a:ext cx="749771" cy="74977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4"/>
          <p:cNvSpPr txBox="1"/>
          <p:nvPr/>
        </p:nvSpPr>
        <p:spPr>
          <a:xfrm rot="-5400000">
            <a:off x="-1537216" y="3567725"/>
            <a:ext cx="50849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TANGIBLE IMMOVABLE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14"/>
          <p:cNvPicPr preferRelativeResize="0"/>
          <p:nvPr/>
        </p:nvPicPr>
        <p:blipFill rotWithShape="1">
          <a:blip r:embed="rId4">
            <a:alphaModFix/>
          </a:blip>
          <a:srcRect b="12827" l="12660" r="12741" t="21601"/>
          <a:stretch/>
        </p:blipFill>
        <p:spPr>
          <a:xfrm>
            <a:off x="1622983" y="1764692"/>
            <a:ext cx="3367486" cy="16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 rotWithShape="1">
          <a:blip r:embed="rId5">
            <a:alphaModFix/>
          </a:blip>
          <a:srcRect b="19506" l="22688" r="22701" t="26565"/>
          <a:stretch/>
        </p:blipFill>
        <p:spPr>
          <a:xfrm>
            <a:off x="5309078" y="1764691"/>
            <a:ext cx="2997627" cy="166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/>
          <p:cNvPicPr preferRelativeResize="0"/>
          <p:nvPr/>
        </p:nvPicPr>
        <p:blipFill rotWithShape="1">
          <a:blip r:embed="rId6">
            <a:alphaModFix/>
          </a:blip>
          <a:srcRect b="12857" l="21862" r="22237" t="20805"/>
          <a:stretch/>
        </p:blipFill>
        <p:spPr>
          <a:xfrm>
            <a:off x="8625314" y="1789193"/>
            <a:ext cx="2457797" cy="163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/>
          <p:cNvPicPr preferRelativeResize="0"/>
          <p:nvPr/>
        </p:nvPicPr>
        <p:blipFill rotWithShape="1">
          <a:blip r:embed="rId7">
            <a:alphaModFix/>
          </a:blip>
          <a:srcRect b="13559" l="21896" r="22202" t="21326"/>
          <a:stretch/>
        </p:blipFill>
        <p:spPr>
          <a:xfrm>
            <a:off x="3609446" y="4004945"/>
            <a:ext cx="2638952" cy="172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 rotWithShape="1">
          <a:blip r:embed="rId8">
            <a:alphaModFix/>
          </a:blip>
          <a:srcRect b="13191" l="16847" r="17514" t="20620"/>
          <a:stretch/>
        </p:blipFill>
        <p:spPr>
          <a:xfrm>
            <a:off x="6660831" y="4004944"/>
            <a:ext cx="3048219" cy="17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 txBox="1"/>
          <p:nvPr/>
        </p:nvSpPr>
        <p:spPr>
          <a:xfrm>
            <a:off x="1454864" y="3401769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Torre de Belém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4973917" y="3401769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Templo Romano de Évora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>
            <a:off x="8299012" y="3401769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Padrão dos Descobrimentos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4"/>
          <p:cNvSpPr txBox="1"/>
          <p:nvPr/>
        </p:nvSpPr>
        <p:spPr>
          <a:xfrm>
            <a:off x="1525999" y="4959519"/>
            <a:ext cx="198730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Castelo de Guimarães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4"/>
          <p:cNvSpPr txBox="1"/>
          <p:nvPr/>
        </p:nvSpPr>
        <p:spPr>
          <a:xfrm>
            <a:off x="9854212" y="4620964"/>
            <a:ext cx="19873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Mosteiro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Santa Maria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Vitória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3" name="Google Shape;283;p15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284" name="Google Shape;284;p15"/>
          <p:cNvSpPr txBox="1"/>
          <p:nvPr/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Portugal</a:t>
            </a:r>
            <a:endParaRPr b="0" i="0" sz="4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2609" y="856961"/>
            <a:ext cx="788959" cy="78895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5"/>
          <p:cNvSpPr txBox="1"/>
          <p:nvPr/>
        </p:nvSpPr>
        <p:spPr>
          <a:xfrm rot="-5400000">
            <a:off x="-1754480" y="3319265"/>
            <a:ext cx="50849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TANGIBLE MOVABLE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5"/>
          <p:cNvPicPr preferRelativeResize="0"/>
          <p:nvPr/>
        </p:nvPicPr>
        <p:blipFill rotWithShape="1">
          <a:blip r:embed="rId4">
            <a:alphaModFix/>
          </a:blip>
          <a:srcRect b="0" l="26387" r="15015" t="0"/>
          <a:stretch/>
        </p:blipFill>
        <p:spPr>
          <a:xfrm>
            <a:off x="1112767" y="1763149"/>
            <a:ext cx="2270513" cy="383630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5"/>
          <p:cNvSpPr txBox="1"/>
          <p:nvPr/>
        </p:nvSpPr>
        <p:spPr>
          <a:xfrm>
            <a:off x="601426" y="5509274"/>
            <a:ext cx="2220152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Rooster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of Barcelos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9851" y="1929091"/>
            <a:ext cx="3338692" cy="200189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5"/>
          <p:cNvSpPr txBox="1"/>
          <p:nvPr/>
        </p:nvSpPr>
        <p:spPr>
          <a:xfrm>
            <a:off x="1541417" y="1906245"/>
            <a:ext cx="2423049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Clay figures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of Estremoz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11982" y="1763897"/>
            <a:ext cx="3035700" cy="174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5"/>
          <p:cNvSpPr txBox="1"/>
          <p:nvPr/>
        </p:nvSpPr>
        <p:spPr>
          <a:xfrm>
            <a:off x="10466293" y="3011409"/>
            <a:ext cx="12207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Azulejos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35977" y="4078395"/>
            <a:ext cx="3314609" cy="193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5"/>
          <p:cNvSpPr txBox="1"/>
          <p:nvPr/>
        </p:nvSpPr>
        <p:spPr>
          <a:xfrm>
            <a:off x="1240971" y="5259216"/>
            <a:ext cx="2432110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Lapedo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child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11068" y="3609606"/>
            <a:ext cx="3052677" cy="185066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5"/>
          <p:cNvSpPr txBox="1"/>
          <p:nvPr/>
        </p:nvSpPr>
        <p:spPr>
          <a:xfrm>
            <a:off x="10395955" y="4950351"/>
            <a:ext cx="16716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Renda de bilros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5"/>
          <p:cNvSpPr/>
          <p:nvPr/>
        </p:nvSpPr>
        <p:spPr>
          <a:xfrm>
            <a:off x="7261723" y="5491144"/>
            <a:ext cx="433041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https://www.youtube.com/watch?v=Bcno9Cz_xzs</a:t>
            </a:r>
            <a:endParaRPr b="0" i="1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2" name="Google Shape;302;p16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303" name="Google Shape;303;p16"/>
          <p:cNvSpPr txBox="1"/>
          <p:nvPr/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Portugal</a:t>
            </a:r>
            <a:endParaRPr b="0" i="0" sz="4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483" y="843898"/>
            <a:ext cx="762833" cy="76283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6"/>
          <p:cNvSpPr txBox="1"/>
          <p:nvPr/>
        </p:nvSpPr>
        <p:spPr>
          <a:xfrm rot="-5400000">
            <a:off x="-697728" y="3646968"/>
            <a:ext cx="27363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INTANGIBLE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5427" y="1923775"/>
            <a:ext cx="3529771" cy="196895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6"/>
          <p:cNvSpPr txBox="1"/>
          <p:nvPr/>
        </p:nvSpPr>
        <p:spPr>
          <a:xfrm>
            <a:off x="2552182" y="3849316"/>
            <a:ext cx="6462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Fado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2590" y="1939466"/>
            <a:ext cx="3495692" cy="196632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6"/>
          <p:cNvSpPr txBox="1"/>
          <p:nvPr/>
        </p:nvSpPr>
        <p:spPr>
          <a:xfrm>
            <a:off x="5588175" y="3849315"/>
            <a:ext cx="1971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50"/>
              <a:buFont typeface="Calibri"/>
              <a:buNone/>
            </a:pPr>
            <a:r>
              <a:rPr b="0" i="0" lang="en-US" sz="165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Carnival of Podence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58450" y="1923774"/>
            <a:ext cx="3491126" cy="19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6"/>
          <p:cNvSpPr txBox="1"/>
          <p:nvPr/>
        </p:nvSpPr>
        <p:spPr>
          <a:xfrm>
            <a:off x="9435464" y="3834757"/>
            <a:ext cx="19716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Cante alentejano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68696" y="4254910"/>
            <a:ext cx="2906106" cy="163468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6"/>
          <p:cNvSpPr txBox="1"/>
          <p:nvPr/>
        </p:nvSpPr>
        <p:spPr>
          <a:xfrm>
            <a:off x="2054482" y="5430037"/>
            <a:ext cx="9927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Folklore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56871" y="4235663"/>
            <a:ext cx="3128335" cy="16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6"/>
          <p:cNvSpPr txBox="1"/>
          <p:nvPr/>
        </p:nvSpPr>
        <p:spPr>
          <a:xfrm>
            <a:off x="9396271" y="5427714"/>
            <a:ext cx="17727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Porto wine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6"/>
          <p:cNvSpPr txBox="1"/>
          <p:nvPr/>
        </p:nvSpPr>
        <p:spPr>
          <a:xfrm>
            <a:off x="9431108" y="4130848"/>
            <a:ext cx="2364652" cy="615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https://www.youtube.com/watch?v=_Pn53uSYwOM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p17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322" name="Google Shape;322;p17"/>
          <p:cNvSpPr txBox="1"/>
          <p:nvPr/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b="0" i="0" lang="en-US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Portugal</a:t>
            </a:r>
            <a:endParaRPr b="0" i="0" sz="4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357" y="843898"/>
            <a:ext cx="788959" cy="78895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7"/>
          <p:cNvSpPr txBox="1"/>
          <p:nvPr/>
        </p:nvSpPr>
        <p:spPr>
          <a:xfrm rot="-5400000">
            <a:off x="-828357" y="3411836"/>
            <a:ext cx="27363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NATURAL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1" y="1799533"/>
            <a:ext cx="3789265" cy="211932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7"/>
          <p:cNvSpPr txBox="1"/>
          <p:nvPr/>
        </p:nvSpPr>
        <p:spPr>
          <a:xfrm>
            <a:off x="1267098" y="3897331"/>
            <a:ext cx="3187337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National Park of Peneda-Gerês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3269" y="1781499"/>
            <a:ext cx="3044262" cy="215581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7"/>
          <p:cNvSpPr txBox="1"/>
          <p:nvPr/>
        </p:nvSpPr>
        <p:spPr>
          <a:xfrm>
            <a:off x="4590210" y="3892989"/>
            <a:ext cx="3743894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Natural Reserve of Serra da Malcata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92348" y="1781499"/>
            <a:ext cx="3380618" cy="216348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7"/>
          <p:cNvSpPr txBox="1"/>
          <p:nvPr/>
        </p:nvSpPr>
        <p:spPr>
          <a:xfrm>
            <a:off x="8112032" y="3872327"/>
            <a:ext cx="3553036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Natural Park  of Serras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de Aire e Candeeiros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12571" y="4278123"/>
            <a:ext cx="3004458" cy="164599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7"/>
          <p:cNvSpPr txBox="1"/>
          <p:nvPr/>
        </p:nvSpPr>
        <p:spPr>
          <a:xfrm>
            <a:off x="374484" y="5244195"/>
            <a:ext cx="2166900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Caves of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Mira de Aire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01963" y="4290706"/>
            <a:ext cx="2788746" cy="162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7"/>
          <p:cNvSpPr txBox="1"/>
          <p:nvPr/>
        </p:nvSpPr>
        <p:spPr>
          <a:xfrm>
            <a:off x="8726012" y="5431428"/>
            <a:ext cx="19788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Ervedeira Lake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9" name="Google Shape;339;p18"/>
          <p:cNvCxnSpPr/>
          <p:nvPr/>
        </p:nvCxnSpPr>
        <p:spPr>
          <a:xfrm>
            <a:off x="634644" y="1899046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340" name="Google Shape;340;p18"/>
          <p:cNvSpPr txBox="1"/>
          <p:nvPr>
            <p:ph idx="1" type="body"/>
          </p:nvPr>
        </p:nvSpPr>
        <p:spPr>
          <a:xfrm>
            <a:off x="1590261" y="2284772"/>
            <a:ext cx="9448800" cy="3423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Cultural Heritage is the chain between the past, the present and the future</a:t>
            </a:r>
            <a:endParaRPr/>
          </a:p>
          <a:p>
            <a:pPr indent="0" lvl="0" marL="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Cultural Heritage is grouped into Tangible, Intangible and Natural</a:t>
            </a:r>
            <a:endParaRPr/>
          </a:p>
          <a:p>
            <a:pPr indent="0" lvl="0" marL="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Tangible Cultural Heritage is grouped into Movable, Immovable and Underwater</a:t>
            </a:r>
            <a:endParaRPr/>
          </a:p>
          <a:p>
            <a:pPr indent="0" lvl="0" marL="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Cultural Heritage 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≠ </a:t>
            </a:r>
            <a:r>
              <a:rPr lang="en-US" sz="2200"/>
              <a:t>Monuments</a:t>
            </a:r>
            <a:endParaRPr/>
          </a:p>
          <a:p>
            <a:pPr indent="-88900" lvl="0" marL="22860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sp>
        <p:nvSpPr>
          <p:cNvPr id="341" name="Google Shape;341;p18"/>
          <p:cNvSpPr/>
          <p:nvPr/>
        </p:nvSpPr>
        <p:spPr>
          <a:xfrm>
            <a:off x="940904" y="2543889"/>
            <a:ext cx="516835" cy="31805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8"/>
          <p:cNvSpPr/>
          <p:nvPr/>
        </p:nvSpPr>
        <p:spPr>
          <a:xfrm>
            <a:off x="940904" y="3193245"/>
            <a:ext cx="516835" cy="31805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8"/>
          <p:cNvSpPr/>
          <p:nvPr/>
        </p:nvSpPr>
        <p:spPr>
          <a:xfrm>
            <a:off x="940904" y="3789593"/>
            <a:ext cx="516835" cy="31805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8"/>
          <p:cNvSpPr/>
          <p:nvPr/>
        </p:nvSpPr>
        <p:spPr>
          <a:xfrm>
            <a:off x="940904" y="4438950"/>
            <a:ext cx="516835" cy="31805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8"/>
          <p:cNvSpPr txBox="1"/>
          <p:nvPr>
            <p:ph type="title"/>
          </p:nvPr>
        </p:nvSpPr>
        <p:spPr>
          <a:xfrm>
            <a:off x="827016" y="1149376"/>
            <a:ext cx="7866653" cy="81673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1" i="1"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REMEMBER</a:t>
            </a:r>
            <a:endParaRPr b="1" i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9"/>
          <p:cNvSpPr/>
          <p:nvPr/>
        </p:nvSpPr>
        <p:spPr>
          <a:xfrm>
            <a:off x="837911" y="1005955"/>
            <a:ext cx="305211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ACTIVITY 1</a:t>
            </a:r>
            <a:endParaRPr b="1" i="0" sz="4000" u="none" cap="none" strike="noStrike">
              <a:solidFill>
                <a:srgbClr val="D5DB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827016" y="1724189"/>
            <a:ext cx="10212045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352" name="Google Shape;352;p19"/>
          <p:cNvSpPr txBox="1"/>
          <p:nvPr/>
        </p:nvSpPr>
        <p:spPr>
          <a:xfrm>
            <a:off x="3811815" y="1265701"/>
            <a:ext cx="4413708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KINDERGARTEN &amp; PRIMARY SCHOOL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9"/>
          <p:cNvSpPr txBox="1"/>
          <p:nvPr/>
        </p:nvSpPr>
        <p:spPr>
          <a:xfrm>
            <a:off x="837911" y="1811019"/>
            <a:ext cx="10201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Separate the students into small groups (2-4 persons), make them sit in a circle, and play each country’s traditional music.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Afterwards, try to show them the exact steps for each dance 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492" y="3051876"/>
            <a:ext cx="2900189" cy="218354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9"/>
          <p:cNvSpPr/>
          <p:nvPr/>
        </p:nvSpPr>
        <p:spPr>
          <a:xfrm>
            <a:off x="604491" y="5235416"/>
            <a:ext cx="290019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https://www.youtube.com/watch?v=QskFT7AaKH0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9"/>
          <p:cNvSpPr/>
          <p:nvPr/>
        </p:nvSpPr>
        <p:spPr>
          <a:xfrm>
            <a:off x="3890030" y="5235416"/>
            <a:ext cx="378765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https://www.youtube.com/watch?v=S32jsMzsjJE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arantella remix tarantella original - YouTube" id="357" name="Google Shape;357;p19"/>
          <p:cNvPicPr preferRelativeResize="0"/>
          <p:nvPr/>
        </p:nvPicPr>
        <p:blipFill rotWithShape="1">
          <a:blip r:embed="rId6">
            <a:alphaModFix/>
          </a:blip>
          <a:srcRect b="10194" l="0" r="22324" t="10195"/>
          <a:stretch/>
        </p:blipFill>
        <p:spPr>
          <a:xfrm>
            <a:off x="3890030" y="3051876"/>
            <a:ext cx="3787653" cy="218354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9"/>
          <p:cNvSpPr/>
          <p:nvPr/>
        </p:nvSpPr>
        <p:spPr>
          <a:xfrm>
            <a:off x="8118417" y="5235416"/>
            <a:ext cx="346909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https://www.youtube.com/watch?v=43OOyCGbPJg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19"/>
          <p:cNvPicPr preferRelativeResize="0"/>
          <p:nvPr/>
        </p:nvPicPr>
        <p:blipFill rotWithShape="1">
          <a:blip r:embed="rId8">
            <a:alphaModFix/>
          </a:blip>
          <a:srcRect b="12832" l="19455" r="23804" t="23646"/>
          <a:stretch/>
        </p:blipFill>
        <p:spPr>
          <a:xfrm>
            <a:off x="8118416" y="3051877"/>
            <a:ext cx="3469092" cy="21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9"/>
          <p:cNvPicPr preferRelativeResize="0"/>
          <p:nvPr/>
        </p:nvPicPr>
        <p:blipFill rotWithShape="1">
          <a:blip r:embed="rId9">
            <a:alphaModFix/>
          </a:blip>
          <a:srcRect b="15170" l="0" r="0" t="16771"/>
          <a:stretch/>
        </p:blipFill>
        <p:spPr>
          <a:xfrm>
            <a:off x="299525" y="4895004"/>
            <a:ext cx="609932" cy="41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38659" y="4846499"/>
            <a:ext cx="521778" cy="52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57526" y="4846499"/>
            <a:ext cx="521778" cy="521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827016" y="1149376"/>
            <a:ext cx="7866653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Outline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" name="Google Shape;93;p2"/>
          <p:cNvCxnSpPr/>
          <p:nvPr/>
        </p:nvCxnSpPr>
        <p:spPr>
          <a:xfrm>
            <a:off x="634644" y="1859290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94" name="Google Shape;94;p2"/>
          <p:cNvSpPr txBox="1"/>
          <p:nvPr>
            <p:ph idx="1" type="body"/>
          </p:nvPr>
        </p:nvSpPr>
        <p:spPr>
          <a:xfrm>
            <a:off x="1033671" y="2569205"/>
            <a:ext cx="10005390" cy="3139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Learning Objective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Definition of Cultural Heritage (concept &amp; classification)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cases of Greece, Italy &amp; Portugal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Points to Remember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Activities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Videos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"/>
          <p:cNvSpPr/>
          <p:nvPr/>
        </p:nvSpPr>
        <p:spPr>
          <a:xfrm>
            <a:off x="837911" y="1005955"/>
            <a:ext cx="305211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ACTIVITY 2</a:t>
            </a:r>
            <a:endParaRPr b="1" i="0" sz="4000" u="none" cap="none" strike="noStrike">
              <a:solidFill>
                <a:srgbClr val="D5DB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8" name="Google Shape;368;p20"/>
          <p:cNvCxnSpPr/>
          <p:nvPr/>
        </p:nvCxnSpPr>
        <p:spPr>
          <a:xfrm>
            <a:off x="827016" y="1724189"/>
            <a:ext cx="10212045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369" name="Google Shape;369;p20"/>
          <p:cNvSpPr txBox="1"/>
          <p:nvPr/>
        </p:nvSpPr>
        <p:spPr>
          <a:xfrm>
            <a:off x="3770200" y="1258137"/>
            <a:ext cx="2049497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KINDERGARTEN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20"/>
          <p:cNvPicPr preferRelativeResize="0"/>
          <p:nvPr/>
        </p:nvPicPr>
        <p:blipFill rotWithShape="1">
          <a:blip r:embed="rId3">
            <a:alphaModFix/>
          </a:blip>
          <a:srcRect b="0" l="0" r="0" t="10516"/>
          <a:stretch/>
        </p:blipFill>
        <p:spPr>
          <a:xfrm>
            <a:off x="6400730" y="1960541"/>
            <a:ext cx="2639998" cy="318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6624" y="1984575"/>
            <a:ext cx="2257019" cy="315982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0"/>
          <p:cNvSpPr txBox="1"/>
          <p:nvPr/>
        </p:nvSpPr>
        <p:spPr>
          <a:xfrm>
            <a:off x="9087576" y="5144401"/>
            <a:ext cx="2978492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the Dots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0"/>
          <p:cNvSpPr txBox="1"/>
          <p:nvPr/>
        </p:nvSpPr>
        <p:spPr>
          <a:xfrm>
            <a:off x="6475583" y="5144401"/>
            <a:ext cx="2978492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 by numbers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20"/>
          <p:cNvPicPr preferRelativeResize="0"/>
          <p:nvPr/>
        </p:nvPicPr>
        <p:blipFill rotWithShape="1">
          <a:blip r:embed="rId5">
            <a:alphaModFix/>
          </a:blip>
          <a:srcRect b="27168" l="31269" r="29980" t="27942"/>
          <a:stretch/>
        </p:blipFill>
        <p:spPr>
          <a:xfrm>
            <a:off x="3167199" y="2145483"/>
            <a:ext cx="3051820" cy="198763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0"/>
          <p:cNvSpPr txBox="1"/>
          <p:nvPr/>
        </p:nvSpPr>
        <p:spPr>
          <a:xfrm>
            <a:off x="1471904" y="5321017"/>
            <a:ext cx="2978492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tracing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th Mentors - Prime Radicals" id="376" name="Google Shape;376;p20"/>
          <p:cNvPicPr preferRelativeResize="0"/>
          <p:nvPr/>
        </p:nvPicPr>
        <p:blipFill rotWithShape="1">
          <a:blip r:embed="rId6">
            <a:alphaModFix/>
          </a:blip>
          <a:srcRect b="3977" l="1736" r="3472" t="4894"/>
          <a:stretch/>
        </p:blipFill>
        <p:spPr>
          <a:xfrm>
            <a:off x="3581472" y="4133120"/>
            <a:ext cx="2332896" cy="1573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yllas GAMES Εκπαιδευτικο Παιχνιδι Λεξουλες | Plaisio" id="377" name="Google Shape;37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476" y="2099293"/>
            <a:ext cx="2639998" cy="2639998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8" name="Google Shape;378;p20"/>
          <p:cNvSpPr txBox="1"/>
          <p:nvPr/>
        </p:nvSpPr>
        <p:spPr>
          <a:xfrm>
            <a:off x="716282" y="4793350"/>
            <a:ext cx="2978492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 Puzzle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6756430" y="5480406"/>
            <a:ext cx="4579871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Use 3D Pens</a:t>
            </a:r>
            <a:endParaRPr b="1" i="0" sz="2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/>
          <p:nvPr>
            <p:ph idx="1" type="body"/>
          </p:nvPr>
        </p:nvSpPr>
        <p:spPr>
          <a:xfrm>
            <a:off x="8822688" y="4488326"/>
            <a:ext cx="2978492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b="1" lang="en-US" sz="2600"/>
              <a:t>Connect the Dots</a:t>
            </a: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837911" y="1005955"/>
            <a:ext cx="305211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ACTIVITY 2</a:t>
            </a:r>
            <a:endParaRPr b="1" i="0" sz="4000" u="none" cap="none" strike="noStrike">
              <a:solidFill>
                <a:srgbClr val="D5DB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6" name="Google Shape;386;p21"/>
          <p:cNvCxnSpPr/>
          <p:nvPr/>
        </p:nvCxnSpPr>
        <p:spPr>
          <a:xfrm>
            <a:off x="827016" y="1724189"/>
            <a:ext cx="10212045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387" name="Google Shape;387;p21"/>
          <p:cNvSpPr txBox="1"/>
          <p:nvPr/>
        </p:nvSpPr>
        <p:spPr>
          <a:xfrm>
            <a:off x="3973736" y="1243146"/>
            <a:ext cx="2662375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PRIMARY SCHOOL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21"/>
          <p:cNvPicPr preferRelativeResize="0"/>
          <p:nvPr/>
        </p:nvPicPr>
        <p:blipFill rotWithShape="1">
          <a:blip r:embed="rId3">
            <a:alphaModFix/>
          </a:blip>
          <a:srcRect b="0" l="5429" r="6928" t="8619"/>
          <a:stretch/>
        </p:blipFill>
        <p:spPr>
          <a:xfrm>
            <a:off x="748406" y="1937819"/>
            <a:ext cx="3534066" cy="2456529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9" name="Google Shape;38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6868" y="1900957"/>
            <a:ext cx="3264312" cy="252265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0" name="Google Shape;390;p21"/>
          <p:cNvPicPr preferRelativeResize="0"/>
          <p:nvPr/>
        </p:nvPicPr>
        <p:blipFill rotWithShape="1">
          <a:blip r:embed="rId5">
            <a:alphaModFix/>
          </a:blip>
          <a:srcRect b="12769" l="23826" r="22729" t="24462"/>
          <a:stretch/>
        </p:blipFill>
        <p:spPr>
          <a:xfrm>
            <a:off x="314679" y="3951780"/>
            <a:ext cx="1983322" cy="2329350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1" name="Google Shape;391;p21"/>
          <p:cNvSpPr txBox="1"/>
          <p:nvPr/>
        </p:nvSpPr>
        <p:spPr>
          <a:xfrm>
            <a:off x="1580005" y="4441444"/>
            <a:ext cx="3142515" cy="539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Crossword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1"/>
          <p:cNvSpPr txBox="1"/>
          <p:nvPr/>
        </p:nvSpPr>
        <p:spPr>
          <a:xfrm>
            <a:off x="6462351" y="4993648"/>
            <a:ext cx="2978492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 by numbers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21"/>
          <p:cNvPicPr preferRelativeResize="0"/>
          <p:nvPr/>
        </p:nvPicPr>
        <p:blipFill rotWithShape="1">
          <a:blip r:embed="rId6">
            <a:alphaModFix/>
          </a:blip>
          <a:srcRect b="0" l="0" r="0" t="9976"/>
          <a:stretch/>
        </p:blipFill>
        <p:spPr>
          <a:xfrm>
            <a:off x="6743512" y="2494254"/>
            <a:ext cx="2101649" cy="252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3598" y="2470996"/>
            <a:ext cx="2522652" cy="252265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1"/>
          <p:cNvSpPr txBox="1"/>
          <p:nvPr/>
        </p:nvSpPr>
        <p:spPr>
          <a:xfrm>
            <a:off x="4334483" y="1963386"/>
            <a:ext cx="3652459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Drawing Projector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1"/>
          <p:cNvSpPr txBox="1"/>
          <p:nvPr/>
        </p:nvSpPr>
        <p:spPr>
          <a:xfrm>
            <a:off x="1580004" y="4805735"/>
            <a:ext cx="3142515" cy="539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Puzzles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2"/>
          <p:cNvSpPr/>
          <p:nvPr/>
        </p:nvSpPr>
        <p:spPr>
          <a:xfrm>
            <a:off x="837911" y="1005955"/>
            <a:ext cx="305211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ACTIVITY 3</a:t>
            </a:r>
            <a:endParaRPr b="1" i="0" sz="4000" u="none" cap="none" strike="noStrike">
              <a:solidFill>
                <a:srgbClr val="D5DB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2" name="Google Shape;402;p22"/>
          <p:cNvCxnSpPr/>
          <p:nvPr/>
        </p:nvCxnSpPr>
        <p:spPr>
          <a:xfrm>
            <a:off x="827016" y="1724189"/>
            <a:ext cx="10212045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03" name="Google Shape;403;p22"/>
          <p:cNvSpPr txBox="1"/>
          <p:nvPr/>
        </p:nvSpPr>
        <p:spPr>
          <a:xfrm>
            <a:off x="3811815" y="1265701"/>
            <a:ext cx="4413708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KINDERGARTEN &amp; PRIMARY SCHOOL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2"/>
          <p:cNvSpPr txBox="1"/>
          <p:nvPr>
            <p:ph idx="1" type="body"/>
          </p:nvPr>
        </p:nvSpPr>
        <p:spPr>
          <a:xfrm>
            <a:off x="706482" y="2715567"/>
            <a:ext cx="6675424" cy="2710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To identify and stand out cultural heritage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To circle and cut the images’ outline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To classify tangible, intangible and natural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To glue on a canvas to create an artefact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To develop a story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To present the story to classmates</a:t>
            </a:r>
            <a:endParaRPr/>
          </a:p>
        </p:txBody>
      </p:sp>
      <p:sp>
        <p:nvSpPr>
          <p:cNvPr id="405" name="Google Shape;405;p22"/>
          <p:cNvSpPr txBox="1"/>
          <p:nvPr/>
        </p:nvSpPr>
        <p:spPr>
          <a:xfrm>
            <a:off x="870303" y="2088381"/>
            <a:ext cx="7372671" cy="673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Creative collage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llage Process Art for Kids - Meri Cherry" id="406" name="Google Shape;4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6942" y="1983971"/>
            <a:ext cx="2717742" cy="375646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 rot="-5400000">
            <a:off x="9519134" y="3951165"/>
            <a:ext cx="31495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https://mericherry.com/2014/09/10/collage-process-art-kids/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3"/>
          <p:cNvSpPr txBox="1"/>
          <p:nvPr/>
        </p:nvSpPr>
        <p:spPr>
          <a:xfrm>
            <a:off x="1041787" y="2101635"/>
            <a:ext cx="7372671" cy="673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Wheel of Fortune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23"/>
          <p:cNvPicPr preferRelativeResize="0"/>
          <p:nvPr/>
        </p:nvPicPr>
        <p:blipFill rotWithShape="1">
          <a:blip r:embed="rId3">
            <a:alphaModFix/>
          </a:blip>
          <a:srcRect b="14486" l="19153" r="36118" t="25861"/>
          <a:stretch/>
        </p:blipFill>
        <p:spPr>
          <a:xfrm>
            <a:off x="5966047" y="2181147"/>
            <a:ext cx="4553854" cy="341455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3"/>
          <p:cNvSpPr txBox="1"/>
          <p:nvPr/>
        </p:nvSpPr>
        <p:spPr>
          <a:xfrm rot="-5400000">
            <a:off x="9084377" y="3494823"/>
            <a:ext cx="35400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https://www.thingiverse.com/thing:4972053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3"/>
          <p:cNvSpPr txBox="1"/>
          <p:nvPr/>
        </p:nvSpPr>
        <p:spPr>
          <a:xfrm>
            <a:off x="976685" y="2692782"/>
            <a:ext cx="4822120" cy="3010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3D print the wheel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select activities (song, pantomime, quiz)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spin the wheel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complete the task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TIP: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online!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https://pickerwheel.com/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3"/>
          <p:cNvSpPr/>
          <p:nvPr/>
        </p:nvSpPr>
        <p:spPr>
          <a:xfrm>
            <a:off x="837911" y="1005955"/>
            <a:ext cx="305211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ACTIVITY 4</a:t>
            </a:r>
            <a:endParaRPr b="1" i="0" sz="4000" u="none" cap="none" strike="noStrike">
              <a:solidFill>
                <a:srgbClr val="D5DB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7" name="Google Shape;417;p23"/>
          <p:cNvCxnSpPr/>
          <p:nvPr/>
        </p:nvCxnSpPr>
        <p:spPr>
          <a:xfrm>
            <a:off x="827016" y="1724189"/>
            <a:ext cx="10212045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18" name="Google Shape;418;p23"/>
          <p:cNvSpPr txBox="1"/>
          <p:nvPr/>
        </p:nvSpPr>
        <p:spPr>
          <a:xfrm>
            <a:off x="3811815" y="1265701"/>
            <a:ext cx="4413708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KINDERGARTEN &amp; PRIMARY SCHOOL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"/>
          <p:cNvSpPr txBox="1"/>
          <p:nvPr/>
        </p:nvSpPr>
        <p:spPr>
          <a:xfrm>
            <a:off x="902087" y="2167895"/>
            <a:ext cx="7372671" cy="673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Cards Game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4"/>
          <p:cNvSpPr txBox="1"/>
          <p:nvPr/>
        </p:nvSpPr>
        <p:spPr>
          <a:xfrm rot="-5400000">
            <a:off x="9564829" y="3481571"/>
            <a:ext cx="35400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https://www.thingiverse.com/thing:2797008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4"/>
          <p:cNvSpPr txBox="1"/>
          <p:nvPr/>
        </p:nvSpPr>
        <p:spPr>
          <a:xfrm>
            <a:off x="887240" y="2707242"/>
            <a:ext cx="5282682" cy="3115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3D print the card box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decide single-level or multi-level game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pick up a card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identify the category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classify the selected card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(*for primary school pupils)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put the card in the correct place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TIP: 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outdoors </a:t>
            </a: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Relay race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0804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0804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24"/>
          <p:cNvPicPr preferRelativeResize="0"/>
          <p:nvPr/>
        </p:nvPicPr>
        <p:blipFill rotWithShape="1">
          <a:blip r:embed="rId3">
            <a:alphaModFix/>
          </a:blip>
          <a:srcRect b="16570" l="18577" r="36012" t="23372"/>
          <a:stretch/>
        </p:blipFill>
        <p:spPr>
          <a:xfrm>
            <a:off x="6563622" y="2102980"/>
            <a:ext cx="4496618" cy="334354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4"/>
          <p:cNvSpPr/>
          <p:nvPr/>
        </p:nvSpPr>
        <p:spPr>
          <a:xfrm flipH="1" rot="-167858">
            <a:off x="598904" y="3521177"/>
            <a:ext cx="301381" cy="567117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4465994" y="3351990"/>
            <a:ext cx="244855" cy="1423320"/>
          </a:xfrm>
          <a:prstGeom prst="rightBracket">
            <a:avLst>
              <a:gd fmla="val 8333" name="adj"/>
            </a:avLst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4"/>
          <p:cNvSpPr/>
          <p:nvPr/>
        </p:nvSpPr>
        <p:spPr>
          <a:xfrm>
            <a:off x="4003724" y="3376912"/>
            <a:ext cx="244855" cy="673919"/>
          </a:xfrm>
          <a:prstGeom prst="rightBracket">
            <a:avLst>
              <a:gd fmla="val 8333" name="adj"/>
            </a:avLst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4"/>
          <p:cNvSpPr txBox="1"/>
          <p:nvPr/>
        </p:nvSpPr>
        <p:spPr>
          <a:xfrm>
            <a:off x="4696549" y="3523497"/>
            <a:ext cx="1739232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KINDERGARTEN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4"/>
          <p:cNvSpPr txBox="1"/>
          <p:nvPr/>
        </p:nvSpPr>
        <p:spPr>
          <a:xfrm>
            <a:off x="4710849" y="4145337"/>
            <a:ext cx="1873524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SCHOOL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2" name="Google Shape;432;p24"/>
          <p:cNvCxnSpPr/>
          <p:nvPr/>
        </p:nvCxnSpPr>
        <p:spPr>
          <a:xfrm rot="10800000">
            <a:off x="4260664" y="3829427"/>
            <a:ext cx="1909258" cy="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3" name="Google Shape;433;p24"/>
          <p:cNvCxnSpPr/>
          <p:nvPr/>
        </p:nvCxnSpPr>
        <p:spPr>
          <a:xfrm rot="10800000">
            <a:off x="4713975" y="4492420"/>
            <a:ext cx="1610625" cy="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4" name="Google Shape;434;p24"/>
          <p:cNvSpPr/>
          <p:nvPr/>
        </p:nvSpPr>
        <p:spPr>
          <a:xfrm>
            <a:off x="837911" y="1005955"/>
            <a:ext cx="305211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BE5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D5DBE5"/>
                </a:solidFill>
                <a:latin typeface="Arial"/>
                <a:ea typeface="Arial"/>
                <a:cs typeface="Arial"/>
                <a:sym typeface="Arial"/>
              </a:rPr>
              <a:t>ACTIVITY 5</a:t>
            </a:r>
            <a:endParaRPr b="1" i="0" sz="4000" u="none" cap="none" strike="noStrike">
              <a:solidFill>
                <a:srgbClr val="D5DB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5" name="Google Shape;435;p24"/>
          <p:cNvCxnSpPr/>
          <p:nvPr/>
        </p:nvCxnSpPr>
        <p:spPr>
          <a:xfrm>
            <a:off x="827016" y="1724189"/>
            <a:ext cx="10212045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36" name="Google Shape;436;p24"/>
          <p:cNvSpPr txBox="1"/>
          <p:nvPr/>
        </p:nvSpPr>
        <p:spPr>
          <a:xfrm>
            <a:off x="3811815" y="1265701"/>
            <a:ext cx="4413708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KINDERGARTEN &amp; PRIMARY SCHOOL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5"/>
          <p:cNvSpPr txBox="1"/>
          <p:nvPr/>
        </p:nvSpPr>
        <p:spPr>
          <a:xfrm>
            <a:off x="914400" y="1787608"/>
            <a:ext cx="918926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Print different types of cultural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5"/>
          <p:cNvSpPr/>
          <p:nvPr/>
        </p:nvSpPr>
        <p:spPr>
          <a:xfrm>
            <a:off x="837911" y="1005955"/>
            <a:ext cx="305211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4000"/>
              <a:buFont typeface="Arial"/>
              <a:buNone/>
            </a:pPr>
            <a:r>
              <a:rPr b="1" i="1" lang="en-US" sz="4000" u="none" cap="none" strike="noStrike">
                <a:solidFill>
                  <a:srgbClr val="A8D08C"/>
                </a:solidFill>
                <a:latin typeface="Arial"/>
                <a:ea typeface="Arial"/>
                <a:cs typeface="Arial"/>
                <a:sym typeface="Arial"/>
              </a:rPr>
              <a:t>PRINT</a:t>
            </a:r>
            <a:endParaRPr b="1" i="0" sz="4000" u="none" cap="none" strike="noStrike">
              <a:solidFill>
                <a:srgbClr val="A8D0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3" name="Google Shape;443;p25"/>
          <p:cNvCxnSpPr/>
          <p:nvPr/>
        </p:nvCxnSpPr>
        <p:spPr>
          <a:xfrm>
            <a:off x="827016" y="1724189"/>
            <a:ext cx="10212045" cy="0"/>
          </a:xfrm>
          <a:prstGeom prst="straightConnector1">
            <a:avLst/>
          </a:prstGeom>
          <a:noFill/>
          <a:ln cap="flat" cmpd="sng" w="38100">
            <a:solidFill>
              <a:srgbClr val="385623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44" name="Google Shape;444;p25"/>
          <p:cNvSpPr txBox="1"/>
          <p:nvPr/>
        </p:nvSpPr>
        <p:spPr>
          <a:xfrm>
            <a:off x="3811815" y="1265701"/>
            <a:ext cx="4413708" cy="539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KINDERGARTEN &amp; PRIMARY SCHOOL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5"/>
          <p:cNvSpPr txBox="1"/>
          <p:nvPr/>
        </p:nvSpPr>
        <p:spPr>
          <a:xfrm>
            <a:off x="3615021" y="5220761"/>
            <a:ext cx="277986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INTANGIBLE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vegpizza.stl</a:t>
            </a:r>
            <a:endParaRPr b="0" i="0" sz="2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5"/>
          <p:cNvSpPr txBox="1"/>
          <p:nvPr/>
        </p:nvSpPr>
        <p:spPr>
          <a:xfrm>
            <a:off x="127328" y="2215431"/>
            <a:ext cx="376270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TANGIBLE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BuiLeaning_Tower_of_Pisa.stl</a:t>
            </a:r>
            <a:endParaRPr b="0" i="0" sz="2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5"/>
          <p:cNvSpPr txBox="1"/>
          <p:nvPr/>
        </p:nvSpPr>
        <p:spPr>
          <a:xfrm>
            <a:off x="7889190" y="1830710"/>
            <a:ext cx="328819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NATURAL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Vesuvius.STL</a:t>
            </a:r>
            <a:endParaRPr b="0" i="0" sz="2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5"/>
          <p:cNvSpPr txBox="1"/>
          <p:nvPr/>
        </p:nvSpPr>
        <p:spPr>
          <a:xfrm>
            <a:off x="8492061" y="4868686"/>
            <a:ext cx="232768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 .stl files at folder “O2_ L.1”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Εικόνα που περιέχει μπλε, πλαστικό&#10;&#10;Περιγραφή που δημιουργήθηκε αυτόματα" id="449" name="Google Shape;44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491" y="3028895"/>
            <a:ext cx="1933972" cy="3051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όνα που περιέχει μπλε&#10;&#10;Περιγραφή που δημιουργήθηκε αυτόματα" id="450" name="Google Shape;45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4940" y="2567136"/>
            <a:ext cx="4256690" cy="2334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όνα που περιέχει δάπεδο, εσωτερικό, μπλε&#10;&#10;Περιγραφή που δημιουργήθηκε αυτόματα" id="451" name="Google Shape;45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6095" y="3141690"/>
            <a:ext cx="4573956" cy="2079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 txBox="1"/>
          <p:nvPr>
            <p:ph type="title"/>
          </p:nvPr>
        </p:nvSpPr>
        <p:spPr>
          <a:xfrm>
            <a:off x="827016" y="1149376"/>
            <a:ext cx="7866653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Videos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7" name="Google Shape;457;p26"/>
          <p:cNvCxnSpPr/>
          <p:nvPr/>
        </p:nvCxnSpPr>
        <p:spPr>
          <a:xfrm>
            <a:off x="634644" y="1859290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58" name="Google Shape;458;p26"/>
          <p:cNvSpPr txBox="1"/>
          <p:nvPr>
            <p:ph idx="1" type="body"/>
          </p:nvPr>
        </p:nvSpPr>
        <p:spPr>
          <a:xfrm>
            <a:off x="706481" y="2451653"/>
            <a:ext cx="9696475" cy="2974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https://www.youtube.com/watch?v=2phs0pQIgWU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https://www.youtube.com/watch?v=-h12TXJXWlM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type="title"/>
          </p:nvPr>
        </p:nvSpPr>
        <p:spPr>
          <a:xfrm>
            <a:off x="827016" y="1149376"/>
            <a:ext cx="7866653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Learning Objective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" name="Google Shape;100;p3"/>
          <p:cNvCxnSpPr/>
          <p:nvPr/>
        </p:nvCxnSpPr>
        <p:spPr>
          <a:xfrm>
            <a:off x="634644" y="1859290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101" name="Google Shape;101;p3"/>
          <p:cNvSpPr txBox="1"/>
          <p:nvPr>
            <p:ph idx="1" type="body"/>
          </p:nvPr>
        </p:nvSpPr>
        <p:spPr>
          <a:xfrm>
            <a:off x="1033671" y="2319136"/>
            <a:ext cx="10005390" cy="3286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At the end of this course, students will be able to: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Understand the Cultural Heritage concept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Distinguish the difference between Cultural Heritage and Monument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ecogni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all types of heritage: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- Tangible heritage (Movable, immovable monuments)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- Intangible heritage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- Natural heritage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Single out and group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different types of heritage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Provide examples of different types of heritage in their country (6-11)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827016" y="888116"/>
            <a:ext cx="7866653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Definition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4"/>
          <p:cNvCxnSpPr/>
          <p:nvPr/>
        </p:nvCxnSpPr>
        <p:spPr>
          <a:xfrm>
            <a:off x="634644" y="1598030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108" name="Google Shape;108;p4"/>
          <p:cNvSpPr txBox="1"/>
          <p:nvPr/>
        </p:nvSpPr>
        <p:spPr>
          <a:xfrm>
            <a:off x="644136" y="1686623"/>
            <a:ext cx="1087730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Heritage is our legacy </a:t>
            </a:r>
            <a:r>
              <a:rPr b="1" i="0" lang="en-US" sz="2400" u="none" cap="none" strike="noStrike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from the past</a:t>
            </a:r>
            <a:r>
              <a:rPr b="0" i="0" lang="en-US" sz="2400" u="none" cap="none" strike="noStrike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, what we live with today, and what we pass on </a:t>
            </a:r>
            <a:r>
              <a:rPr b="1" i="0" lang="en-US" sz="2400" u="none" cap="none" strike="noStrike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to future generations</a:t>
            </a:r>
            <a:r>
              <a:rPr b="0" i="0" lang="en-US" sz="2400" u="none" cap="none" strike="noStrike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. Our cultural and natural heritage are both irreplaceable </a:t>
            </a:r>
            <a:r>
              <a:rPr b="1" i="0" lang="en-US" sz="2400" u="none" cap="none" strike="noStrike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sources of life and inspiration</a:t>
            </a:r>
            <a:r>
              <a:rPr b="0" i="0" lang="en-US" sz="2400" u="none" cap="none" strike="noStrike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b="0" i="0" sz="2200" u="none" cap="none" strike="noStrike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9" name="Google Shape;109;p4"/>
          <p:cNvGraphicFramePr/>
          <p:nvPr/>
        </p:nvGraphicFramePr>
        <p:xfrm>
          <a:off x="904220" y="2930739"/>
          <a:ext cx="5872916" cy="2516472"/>
        </p:xfrm>
        <a:graphic>
          <a:graphicData uri="http://schemas.openxmlformats.org/presentationml/2006/ole">
            <mc:AlternateContent>
              <mc:Choice Requires="v">
                <p:oleObj r:id="rId4" imgH="2516472" imgW="5872916" progId="CorelDraw.Graphic.18" spid="_x0000_s1">
                  <p:embed/>
                </p:oleObj>
              </mc:Choice>
              <mc:Fallback>
                <p:oleObj r:id="rId5" imgH="2516472" imgW="5872916" progId="CorelDraw.Graphic.18">
                  <p:embed/>
                  <p:pic>
                    <p:nvPicPr>
                      <p:cNvPr id="109" name="Google Shape;109;p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04220" y="2930739"/>
                        <a:ext cx="5872916" cy="25164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Google Shape;110;p4"/>
          <p:cNvSpPr txBox="1"/>
          <p:nvPr/>
        </p:nvSpPr>
        <p:spPr>
          <a:xfrm>
            <a:off x="891208" y="5493470"/>
            <a:ext cx="4579871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Cultural Heritage ≠ Monument</a:t>
            </a:r>
            <a:endParaRPr b="1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avlopetri: The Ancient Greek Underwater City" id="111" name="Google Shape;11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63908" y="2978331"/>
            <a:ext cx="3665484" cy="242969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6765141" y="5436865"/>
            <a:ext cx="45798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Pavlopetri, Lakonia, Greece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/>
          <p:nvPr/>
        </p:nvSpPr>
        <p:spPr>
          <a:xfrm rot="-5400000">
            <a:off x="-1663657" y="3567725"/>
            <a:ext cx="50849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TANGIBLE IMMOVABLE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 b="15170" l="0" r="0" t="16771"/>
          <a:stretch/>
        </p:blipFill>
        <p:spPr>
          <a:xfrm>
            <a:off x="970652" y="947957"/>
            <a:ext cx="872003" cy="5934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5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120" name="Google Shape;120;p5"/>
          <p:cNvSpPr txBox="1"/>
          <p:nvPr>
            <p:ph type="title"/>
          </p:nvPr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Greece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4">
            <a:alphaModFix/>
          </a:blip>
          <a:srcRect b="12389" l="25038" r="25346" t="21114"/>
          <a:stretch/>
        </p:blipFill>
        <p:spPr>
          <a:xfrm>
            <a:off x="1662982" y="1780311"/>
            <a:ext cx="2538253" cy="1912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1133275" y="3634658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Palestra, Ancient Olympia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5">
            <a:alphaModFix/>
          </a:blip>
          <a:srcRect b="16049" l="17769" r="16303" t="23165"/>
          <a:stretch/>
        </p:blipFill>
        <p:spPr>
          <a:xfrm>
            <a:off x="4463140" y="1775334"/>
            <a:ext cx="3696153" cy="191599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4510551" y="3676703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Ancient Theater of Epidaurus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6">
            <a:alphaModFix/>
          </a:blip>
          <a:srcRect b="12597" l="24692" r="23589" t="21935"/>
          <a:stretch/>
        </p:blipFill>
        <p:spPr>
          <a:xfrm>
            <a:off x="8414234" y="1775333"/>
            <a:ext cx="2687316" cy="191254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/>
        </p:nvSpPr>
        <p:spPr>
          <a:xfrm>
            <a:off x="8043175" y="3659543"/>
            <a:ext cx="360133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Temple of Poseidon, Sounion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5"/>
          <p:cNvPicPr preferRelativeResize="0"/>
          <p:nvPr/>
        </p:nvPicPr>
        <p:blipFill rotWithShape="1">
          <a:blip r:embed="rId7">
            <a:alphaModFix/>
          </a:blip>
          <a:srcRect b="17268" l="14213" r="13690" t="25125"/>
          <a:stretch/>
        </p:blipFill>
        <p:spPr>
          <a:xfrm>
            <a:off x="2410186" y="4102862"/>
            <a:ext cx="3762213" cy="1690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/>
          <p:nvPr/>
        </p:nvSpPr>
        <p:spPr>
          <a:xfrm>
            <a:off x="892751" y="4744399"/>
            <a:ext cx="150069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Molivos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Castle,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Lesvos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8">
            <a:alphaModFix/>
          </a:blip>
          <a:srcRect b="36711" l="37047" r="36962" t="45058"/>
          <a:stretch/>
        </p:blipFill>
        <p:spPr>
          <a:xfrm>
            <a:off x="6418351" y="4118453"/>
            <a:ext cx="4206477" cy="165889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10624828" y="5018767"/>
            <a:ext cx="136503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Knossos,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Crete</a:t>
            </a:r>
            <a:endParaRPr b="0" i="1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/>
          <p:nvPr/>
        </p:nvSpPr>
        <p:spPr>
          <a:xfrm rot="-5400000">
            <a:off x="-1454035" y="3253951"/>
            <a:ext cx="50849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TANGIBLE MOVABLE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b="15170" l="0" r="0" t="16771"/>
          <a:stretch/>
        </p:blipFill>
        <p:spPr>
          <a:xfrm>
            <a:off x="981312" y="1039397"/>
            <a:ext cx="756840" cy="5150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6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138" name="Google Shape;138;p6"/>
          <p:cNvSpPr txBox="1"/>
          <p:nvPr>
            <p:ph type="title"/>
          </p:nvPr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Greece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9506" y="1908388"/>
            <a:ext cx="2431007" cy="323837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/>
          <p:nvPr/>
        </p:nvSpPr>
        <p:spPr>
          <a:xfrm>
            <a:off x="4872445" y="5096026"/>
            <a:ext cx="2455817" cy="9951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Violin player </a:t>
            </a:r>
            <a:endParaRPr b="0" i="1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by Nick Eggonopoulos</a:t>
            </a:r>
            <a:endParaRPr b="0" i="1" sz="1000" u="none" cap="none" strike="noStrike">
              <a:solidFill>
                <a:srgbClr val="CCCCCC"/>
              </a:solidFill>
              <a:highlight>
                <a:srgbClr val="33333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4828" y="1917982"/>
            <a:ext cx="2715273" cy="322878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1750423" y="5080986"/>
            <a:ext cx="2586446" cy="8217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massacre of Chios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80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by Eugène Delacroix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7772509" y="5071774"/>
            <a:ext cx="3000000" cy="6570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65100" rtl="0" algn="ctr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Mytilene by Theofilos</a:t>
            </a:r>
            <a:endParaRPr b="0" i="1" sz="1800" u="none" cap="none" strike="noStrike">
              <a:solidFill>
                <a:schemeClr val="dk1"/>
              </a:solidFill>
              <a:highlight>
                <a:srgbClr val="33333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22167" y="1858117"/>
            <a:ext cx="2527765" cy="324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 b="12857" l="25099" r="25103" t="21250"/>
          <a:stretch/>
        </p:blipFill>
        <p:spPr>
          <a:xfrm>
            <a:off x="3458010" y="4049487"/>
            <a:ext cx="2629282" cy="195605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 txBox="1"/>
          <p:nvPr/>
        </p:nvSpPr>
        <p:spPr>
          <a:xfrm rot="-5400000">
            <a:off x="-567100" y="3568591"/>
            <a:ext cx="27363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INTANGIBLE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7"/>
          <p:cNvPicPr preferRelativeResize="0"/>
          <p:nvPr/>
        </p:nvPicPr>
        <p:blipFill rotWithShape="1">
          <a:blip r:embed="rId4">
            <a:alphaModFix/>
          </a:blip>
          <a:srcRect b="15170" l="0" r="0" t="16771"/>
          <a:stretch/>
        </p:blipFill>
        <p:spPr>
          <a:xfrm>
            <a:off x="951458" y="947957"/>
            <a:ext cx="891197" cy="6065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7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153" name="Google Shape;153;p7"/>
          <p:cNvSpPr txBox="1"/>
          <p:nvPr>
            <p:ph type="title"/>
          </p:nvPr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Greece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7294" y="1803889"/>
            <a:ext cx="3289392" cy="218978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/>
          <p:nvPr/>
        </p:nvSpPr>
        <p:spPr>
          <a:xfrm>
            <a:off x="1136468" y="3934339"/>
            <a:ext cx="2717073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 dance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Pyrgousikos, Chios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49065" y="1825328"/>
            <a:ext cx="2840900" cy="189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4193175" y="3629037"/>
            <a:ext cx="4206245" cy="631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Τraditional music by “Santouri”, Lesvos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45873" y="4053340"/>
            <a:ext cx="3573334" cy="191047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/>
          <p:nvPr/>
        </p:nvSpPr>
        <p:spPr>
          <a:xfrm>
            <a:off x="9414145" y="4833263"/>
            <a:ext cx="2277111" cy="11402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Handmade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 wreath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1</a:t>
            </a:r>
            <a:r>
              <a:rPr b="0" baseline="3000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day of May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1277641" y="5269077"/>
            <a:ext cx="210563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https://www.youtube.com/watch?v=0wpTPyUCA3s</a:t>
            </a: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(1:30)</a:t>
            </a:r>
            <a:endParaRPr b="0" i="1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635725" y="4844385"/>
            <a:ext cx="2717073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Gaitanaki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9">
            <a:alphaModFix/>
          </a:blip>
          <a:srcRect b="12768" l="25837" r="25570" t="22411"/>
          <a:stretch/>
        </p:blipFill>
        <p:spPr>
          <a:xfrm>
            <a:off x="8530045" y="1854927"/>
            <a:ext cx="2468881" cy="185166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/>
          <p:nvPr/>
        </p:nvSpPr>
        <p:spPr>
          <a:xfrm>
            <a:off x="8543109" y="3570793"/>
            <a:ext cx="2508067" cy="631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Melekouni, Rhodes</a:t>
            </a:r>
            <a:endParaRPr b="0" i="1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 rot="-5400000">
            <a:off x="-410345" y="3490214"/>
            <a:ext cx="27363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NATURAL</a:t>
            </a:r>
            <a:endParaRPr b="1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3">
            <a:alphaModFix/>
          </a:blip>
          <a:srcRect b="15170" l="0" r="0" t="16771"/>
          <a:stretch/>
        </p:blipFill>
        <p:spPr>
          <a:xfrm>
            <a:off x="951458" y="947957"/>
            <a:ext cx="891197" cy="6065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8"/>
          <p:cNvCxnSpPr/>
          <p:nvPr/>
        </p:nvCxnSpPr>
        <p:spPr>
          <a:xfrm>
            <a:off x="634644" y="1662835"/>
            <a:ext cx="11067154" cy="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171" name="Google Shape;171;p8"/>
          <p:cNvSpPr txBox="1"/>
          <p:nvPr>
            <p:ph type="title"/>
          </p:nvPr>
        </p:nvSpPr>
        <p:spPr>
          <a:xfrm>
            <a:off x="1921650" y="947957"/>
            <a:ext cx="6551090" cy="816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Cultural Heritage of Greece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7832" y="1797589"/>
            <a:ext cx="3000000" cy="18918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8"/>
          <p:cNvSpPr txBox="1"/>
          <p:nvPr/>
        </p:nvSpPr>
        <p:spPr>
          <a:xfrm>
            <a:off x="1653446" y="3613274"/>
            <a:ext cx="2552794" cy="631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Cave of Olympi, Chios</a:t>
            </a:r>
            <a:endParaRPr b="1" i="0" sz="1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1853922" y="5641059"/>
            <a:ext cx="214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St. George cave, Lesvos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4345383" y="5472123"/>
            <a:ext cx="3000000" cy="631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Koumelo cave, Rhodes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9887" y="3838897"/>
            <a:ext cx="2621576" cy="196101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10168305" y="4712341"/>
            <a:ext cx="1616100" cy="1396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Garden, 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Athens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8347" y="1744986"/>
            <a:ext cx="2633115" cy="197792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10169048" y="2902173"/>
            <a:ext cx="1970700" cy="10782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Lycabettus</a:t>
            </a: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Athens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21436" y="1761321"/>
            <a:ext cx="2450073" cy="3698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X4Uje-jC31yL6uPnk3Cfy82oBl3MG_eep4kDBY0jZMcC3_WneOqR8O84n2rxFIWlisDC6exg52RrsfGDXbz228nUIr-24AlB1Q9eXU0oMBrdrPRSORpK_EhhIbpOmMcH3g" id="181" name="Google Shape;18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9978" y="4056334"/>
            <a:ext cx="2983570" cy="1678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ll about mastiha – Greek Spirits Guide| Travel Ideas | Discover Greece" id="186" name="Google Shape;1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532" y="1084217"/>
            <a:ext cx="3331028" cy="2220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Mastic of Chios, a beneficial and natural greek product - Poupadou" id="187" name="Google Shape;18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338" y="3535544"/>
            <a:ext cx="3580401" cy="23881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os Mastiha: A very special Greek ingredient" id="188" name="Google Shape;18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074" y="3513910"/>
            <a:ext cx="4472868" cy="2409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stiha Cultivation — KLEOS Mastiha Spirit" id="189" name="Google Shape;18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8452" y="1106501"/>
            <a:ext cx="3332954" cy="2222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Μαστίχα Χίου | Οι Ντελάληδες του 8ου" id="190" name="Google Shape;19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10769" y="1188720"/>
            <a:ext cx="2942397" cy="4428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2022-01-19T08:15:48Z</dcterms:created>
  <dc:creator>Maria Koltsaki</dc:creator>
</cp:coreProperties>
</file>